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27"/>
  </p:notesMasterIdLst>
  <p:sldIdLst>
    <p:sldId id="256" r:id="rId2"/>
    <p:sldId id="258" r:id="rId3"/>
    <p:sldId id="260" r:id="rId4"/>
    <p:sldId id="262" r:id="rId5"/>
    <p:sldId id="266" r:id="rId6"/>
    <p:sldId id="318" r:id="rId7"/>
    <p:sldId id="280" r:id="rId8"/>
    <p:sldId id="268" r:id="rId9"/>
    <p:sldId id="319" r:id="rId10"/>
    <p:sldId id="320" r:id="rId11"/>
    <p:sldId id="269" r:id="rId12"/>
    <p:sldId id="321" r:id="rId13"/>
    <p:sldId id="273" r:id="rId14"/>
    <p:sldId id="322" r:id="rId15"/>
    <p:sldId id="323" r:id="rId16"/>
    <p:sldId id="324" r:id="rId17"/>
    <p:sldId id="325" r:id="rId18"/>
    <p:sldId id="276" r:id="rId19"/>
    <p:sldId id="286" r:id="rId20"/>
    <p:sldId id="294" r:id="rId21"/>
    <p:sldId id="293" r:id="rId22"/>
    <p:sldId id="326" r:id="rId23"/>
    <p:sldId id="307" r:id="rId24"/>
    <p:sldId id="302" r:id="rId25"/>
    <p:sldId id="315" r:id="rId26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8"/>
    </p:embeddedFont>
    <p:embeddedFont>
      <p:font typeface="Anton" pitchFamily="2" charset="77"/>
      <p:regular r:id="rId29"/>
    </p:embeddedFont>
    <p:embeddedFont>
      <p:font typeface="DM Sans" pitchFamily="2" charset="77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29CD35-A319-458F-B54A-BF06C65FDAD8}">
  <a:tblStyle styleId="{5729CD35-A319-458F-B54A-BF06C65FDA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5"/>
    <p:restoredTop sz="94671"/>
  </p:normalViewPr>
  <p:slideViewPr>
    <p:cSldViewPr snapToGrid="0" snapToObjects="1">
      <p:cViewPr varScale="1">
        <p:scale>
          <a:sx n="139" d="100"/>
          <a:sy n="139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1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48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57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64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24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e552fcb8f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e552fcb8f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e552fcb8f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e552fcb8f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58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e552fcb8f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6e552fcb8f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e552fcb8f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e552fcb8f_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6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21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2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hasCustomPrompt="1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3" hasCustomPrompt="1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5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6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7" hasCustomPrompt="1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8" hasCustomPrompt="1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4E9AF-8EBE-1444-BCBF-F71094025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2366"/>
          <a:stretch/>
        </p:blipFill>
        <p:spPr>
          <a:xfrm>
            <a:off x="5576830" y="1377092"/>
            <a:ext cx="3326045" cy="276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189370" y="3543383"/>
            <a:ext cx="4723380" cy="811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 b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EXPLORATORY DATA ANALYSIS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 flipH="1">
            <a:off x="215416" y="3880128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Ahad Saad Almutairi </a:t>
            </a:r>
            <a:endParaRPr sz="1200" dirty="0"/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215416" y="297937"/>
            <a:ext cx="5520313" cy="3456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The Effect of Fare Evasion Crime on </a:t>
            </a:r>
            <a:br>
              <a:rPr lang="en" sz="7200" dirty="0"/>
            </a:br>
            <a:r>
              <a:rPr lang="en" sz="7200" dirty="0"/>
              <a:t>MTA IN NY</a:t>
            </a:r>
            <a:r>
              <a:rPr lang="en" sz="7200" dirty="0">
                <a:solidFill>
                  <a:schemeClr val="dk2"/>
                </a:solidFill>
              </a:rPr>
              <a:t> </a:t>
            </a:r>
            <a:endParaRPr sz="7200" dirty="0">
              <a:solidFill>
                <a:schemeClr val="dk2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50635" y="716700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5434293" y="2737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 err="1"/>
              <a:t>ata</a:t>
            </a:r>
            <a:r>
              <a:rPr lang="en" dirty="0"/>
              <a:t> Cleaning</a:t>
            </a:r>
            <a:endParaRPr dirty="0"/>
          </a:p>
        </p:txBody>
      </p:sp>
      <p:sp>
        <p:nvSpPr>
          <p:cNvPr id="396" name="Google Shape;396;p37"/>
          <p:cNvSpPr/>
          <p:nvPr/>
        </p:nvSpPr>
        <p:spPr>
          <a:xfrm>
            <a:off x="5913901" y="224176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913901" y="37044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7"/>
          <p:cNvCxnSpPr>
            <a:cxnSpLocks/>
          </p:cNvCxnSpPr>
          <p:nvPr/>
        </p:nvCxnSpPr>
        <p:spPr>
          <a:xfrm>
            <a:off x="5946151" y="2256901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800513" y="320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36360" y="29301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ECC1A-5794-9845-B5CD-04363B10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158" y="2363329"/>
            <a:ext cx="3654509" cy="2811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BA05-0EAF-9B49-AD4B-66CEB10E6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10" y="63807"/>
            <a:ext cx="3809252" cy="29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3519644" y="3629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450495" y="459150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1DAEB0-9537-2E4C-8DBA-C3258C8C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3" y="1316131"/>
            <a:ext cx="4817859" cy="301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5CB76-5192-724B-A574-E1131619A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1381567"/>
            <a:ext cx="4713162" cy="29457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509713" y="301587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CORRELATION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580348" y="3629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450495" y="459150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11A0C-ED98-3C45-85AC-0784B3F7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2" y="1190848"/>
            <a:ext cx="3289554" cy="3289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F8298-4C6D-274D-B7CD-45FF38BD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625" y="1057117"/>
            <a:ext cx="3557016" cy="35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ED464-70EC-A94A-A20E-C1D084ECF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5" t="40356" r="56222" b="18577"/>
          <a:stretch/>
        </p:blipFill>
        <p:spPr>
          <a:xfrm>
            <a:off x="2769614" y="1562875"/>
            <a:ext cx="3187020" cy="2706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5F6FA-49FF-F946-9D5F-BD507129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2871" y="1143000"/>
            <a:ext cx="10106406" cy="3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9970B-92FF-9B40-8B77-7510EA4A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0" y="1055401"/>
            <a:ext cx="7690104" cy="38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9970B-92FF-9B40-8B77-7510EA4A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0" y="1055401"/>
            <a:ext cx="7690104" cy="3845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5AA16B-7AC4-A34E-9375-A7A685382FFA}"/>
              </a:ext>
            </a:extLst>
          </p:cNvPr>
          <p:cNvSpPr/>
          <p:nvPr/>
        </p:nvSpPr>
        <p:spPr>
          <a:xfrm>
            <a:off x="5449824" y="1562875"/>
            <a:ext cx="722376" cy="333757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1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FFAF0-9091-8E43-ADE1-3E512DCA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80" y="1900175"/>
            <a:ext cx="3618528" cy="226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50EF0-429E-AC44-8AE4-6E90A57EC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432" y="1900175"/>
            <a:ext cx="3618528" cy="226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998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489313" y="-3752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MERGING TWO DATASETS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6F39A-648E-AF46-B914-A6FA1F6CF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3" t="35734" r="7778" b="6102"/>
          <a:stretch/>
        </p:blipFill>
        <p:spPr>
          <a:xfrm>
            <a:off x="1064776" y="1679675"/>
            <a:ext cx="6409944" cy="29916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OBSTECLES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 idx="7"/>
          </p:nvPr>
        </p:nvSpPr>
        <p:spPr>
          <a:xfrm>
            <a:off x="4961033" y="1955437"/>
            <a:ext cx="3193356" cy="2157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VALUES WHILE MERGING WILL RESULT IN EMPTY DATAFRAME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title" idx="8"/>
          </p:nvPr>
        </p:nvSpPr>
        <p:spPr>
          <a:xfrm>
            <a:off x="1134121" y="2167858"/>
            <a:ext cx="2799900" cy="1343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VALUES FOR MEANINGFUL CORRELATION</a:t>
            </a:r>
            <a:endParaRPr dirty="0"/>
          </a:p>
        </p:txBody>
      </p:sp>
      <p:sp>
        <p:nvSpPr>
          <p:cNvPr id="573" name="Google Shape;573;p55"/>
          <p:cNvSpPr/>
          <p:nvPr/>
        </p:nvSpPr>
        <p:spPr>
          <a:xfrm>
            <a:off x="2454421" y="1822839"/>
            <a:ext cx="159300" cy="1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6557711" y="1822839"/>
            <a:ext cx="159300" cy="1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FARE EVASION CRIME</a:t>
            </a:r>
            <a:endParaRPr dirty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ARISING ISSUES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03.</a:t>
            </a:r>
            <a:r>
              <a:rPr lang="en" dirty="0"/>
              <a:t> DATASETS + TOOLS</a:t>
            </a:r>
            <a:endParaRPr dirty="0"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DATA CLEANING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EDA GRAPHS + INSIGHTS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ctrTitle" idx="13"/>
          </p:nvPr>
        </p:nvSpPr>
        <p:spPr>
          <a:xfrm>
            <a:off x="5043324" y="3814099"/>
            <a:ext cx="3659739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06.</a:t>
            </a:r>
            <a:r>
              <a:rPr lang="en" dirty="0"/>
              <a:t> CONCLUSION + RECCOMENDATION</a:t>
            </a: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"/>
          <p:cNvSpPr txBox="1">
            <a:spLocks noGrp="1"/>
          </p:cNvSpPr>
          <p:nvPr>
            <p:ph type="title"/>
          </p:nvPr>
        </p:nvSpPr>
        <p:spPr>
          <a:xfrm>
            <a:off x="1027000" y="1690300"/>
            <a:ext cx="7089900" cy="12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dk2"/>
                </a:solidFill>
              </a:rPr>
              <a:t>INSIGHTS</a:t>
            </a:r>
            <a:endParaRPr sz="9000" dirty="0">
              <a:solidFill>
                <a:schemeClr val="dk2"/>
              </a:solidFill>
            </a:endParaRPr>
          </a:p>
        </p:txBody>
      </p:sp>
      <p:grpSp>
        <p:nvGrpSpPr>
          <p:cNvPr id="634" name="Google Shape;634;p63"/>
          <p:cNvGrpSpPr/>
          <p:nvPr/>
        </p:nvGrpSpPr>
        <p:grpSpPr>
          <a:xfrm>
            <a:off x="2788150" y="3044239"/>
            <a:ext cx="3570900" cy="217671"/>
            <a:chOff x="2788150" y="3222789"/>
            <a:chExt cx="3570900" cy="217671"/>
          </a:xfrm>
        </p:grpSpPr>
        <p:grpSp>
          <p:nvGrpSpPr>
            <p:cNvPr id="635" name="Google Shape;635;p63"/>
            <p:cNvGrpSpPr/>
            <p:nvPr/>
          </p:nvGrpSpPr>
          <p:grpSpPr>
            <a:xfrm>
              <a:off x="2788150" y="3222789"/>
              <a:ext cx="3570900" cy="79200"/>
              <a:chOff x="541150" y="212075"/>
              <a:chExt cx="3570900" cy="79200"/>
            </a:xfrm>
          </p:grpSpPr>
          <p:sp>
            <p:nvSpPr>
              <p:cNvPr id="636" name="Google Shape;636;p63"/>
              <p:cNvSpPr/>
              <p:nvPr/>
            </p:nvSpPr>
            <p:spPr>
              <a:xfrm>
                <a:off x="2269450" y="212075"/>
                <a:ext cx="79500" cy="79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7" name="Google Shape;637;p63"/>
              <p:cNvCxnSpPr>
                <a:stCxn id="636" idx="1"/>
              </p:cNvCxnSpPr>
              <p:nvPr/>
            </p:nvCxnSpPr>
            <p:spPr>
              <a:xfrm rot="10800000">
                <a:off x="541150" y="251675"/>
                <a:ext cx="1728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38" name="Google Shape;638;p63"/>
              <p:cNvCxnSpPr>
                <a:endCxn id="636" idx="3"/>
              </p:cNvCxnSpPr>
              <p:nvPr/>
            </p:nvCxnSpPr>
            <p:spPr>
              <a:xfrm rot="10800000">
                <a:off x="2348950" y="251675"/>
                <a:ext cx="1763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639" name="Google Shape;639;p63"/>
            <p:cNvSpPr/>
            <p:nvPr/>
          </p:nvSpPr>
          <p:spPr>
            <a:xfrm>
              <a:off x="4502607" y="3340031"/>
              <a:ext cx="114796" cy="100429"/>
            </a:xfrm>
            <a:custGeom>
              <a:avLst/>
              <a:gdLst/>
              <a:ahLst/>
              <a:cxnLst/>
              <a:rect l="l" t="t" r="r" b="b"/>
              <a:pathLst>
                <a:path w="27695" h="24229" extrusionOk="0">
                  <a:moveTo>
                    <a:pt x="0" y="24093"/>
                  </a:moveTo>
                  <a:lnTo>
                    <a:pt x="13707" y="0"/>
                  </a:lnTo>
                  <a:lnTo>
                    <a:pt x="27695" y="24229"/>
                  </a:lnTo>
                  <a:lnTo>
                    <a:pt x="13843" y="17186"/>
                  </a:ln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640" name="Google Shape;640;p63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160563" y="40979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43335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7371546" y="7231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55025" y="394677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5836" y="45572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7895928" y="506103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08171" y="30817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4E19E2-F722-3444-AA9D-455970AE7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8" t="26696" r="8556" b="11398"/>
          <a:stretch/>
        </p:blipFill>
        <p:spPr>
          <a:xfrm>
            <a:off x="1233609" y="759840"/>
            <a:ext cx="6391656" cy="31841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9A040C-E318-E848-B449-D3AE4D9C3348}"/>
              </a:ext>
            </a:extLst>
          </p:cNvPr>
          <p:cNvSpPr/>
          <p:nvPr/>
        </p:nvSpPr>
        <p:spPr>
          <a:xfrm>
            <a:off x="1591056" y="2692575"/>
            <a:ext cx="2441448" cy="888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19BAF-5BF6-B840-8B97-683B3834B056}"/>
              </a:ext>
            </a:extLst>
          </p:cNvPr>
          <p:cNvSpPr txBox="1"/>
          <p:nvPr/>
        </p:nvSpPr>
        <p:spPr>
          <a:xfrm>
            <a:off x="2492587" y="2692575"/>
            <a:ext cx="54694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ALL STATIONS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5836" y="45572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4619733" y="25236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08171" y="30817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82833-82B7-B240-915F-DD58CB346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1" t="46400" r="44000" b="10044"/>
          <a:stretch/>
        </p:blipFill>
        <p:spPr>
          <a:xfrm>
            <a:off x="962946" y="308178"/>
            <a:ext cx="3447288" cy="224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5AC9E-304C-5B47-A07A-041EF2309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45" t="31111" r="55889" b="12711"/>
          <a:stretch/>
        </p:blipFill>
        <p:spPr>
          <a:xfrm>
            <a:off x="5340095" y="704028"/>
            <a:ext cx="2441448" cy="2889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62D6A-4D1C-5C4A-9040-3E5696B2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193" y="2548458"/>
            <a:ext cx="3751794" cy="25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>
            <a:spLocks noGrp="1"/>
          </p:cNvSpPr>
          <p:nvPr>
            <p:ph type="ctrTitle"/>
          </p:nvPr>
        </p:nvSpPr>
        <p:spPr>
          <a:xfrm>
            <a:off x="1227731" y="40870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CONCLUSION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802" name="Google Shape;802;p76"/>
          <p:cNvPicPr preferRelativeResize="0"/>
          <p:nvPr/>
        </p:nvPicPr>
        <p:blipFill rotWithShape="1">
          <a:blip r:embed="rId3">
            <a:alphaModFix/>
          </a:blip>
          <a:srcRect l="59287" t="11765" r="109" b="12961"/>
          <a:stretch/>
        </p:blipFill>
        <p:spPr>
          <a:xfrm>
            <a:off x="6282275" y="905500"/>
            <a:ext cx="2133600" cy="39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6"/>
          <p:cNvSpPr txBox="1"/>
          <p:nvPr/>
        </p:nvSpPr>
        <p:spPr>
          <a:xfrm>
            <a:off x="922188" y="986500"/>
            <a:ext cx="4491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There is a correlation between traffic and fare evasion crimes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Holidays are a big cause of fare evasion crimes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Almost everyone commits fare evasion crime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Heavy crime stations will continue to grow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04" name="Google Shape;804;p7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128663" y="28605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5892125" y="3246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648525" y="125612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71"/>
          <p:cNvPicPr preferRelativeResize="0"/>
          <p:nvPr/>
        </p:nvPicPr>
        <p:blipFill rotWithShape="1">
          <a:blip r:embed="rId3">
            <a:alphaModFix/>
          </a:blip>
          <a:srcRect l="67134" t="17729" r="6966" b="55068"/>
          <a:stretch/>
        </p:blipFill>
        <p:spPr>
          <a:xfrm>
            <a:off x="6956150" y="1857463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752" name="Google Shape;752;p71"/>
          <p:cNvPicPr preferRelativeResize="0"/>
          <p:nvPr/>
        </p:nvPicPr>
        <p:blipFill rotWithShape="1">
          <a:blip r:embed="rId3">
            <a:alphaModFix/>
          </a:blip>
          <a:srcRect l="13288" t="17729" r="60812" b="55068"/>
          <a:stretch/>
        </p:blipFill>
        <p:spPr>
          <a:xfrm>
            <a:off x="1441000" y="1857463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1"/>
          <p:cNvSpPr txBox="1"/>
          <p:nvPr/>
        </p:nvSpPr>
        <p:spPr>
          <a:xfrm>
            <a:off x="720050" y="3179610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DISTIRBUTING MANPOWER (PLOICE OFFICERS) DURING THE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HOLIDAYS</a:t>
            </a:r>
          </a:p>
        </p:txBody>
      </p:sp>
      <p:sp>
        <p:nvSpPr>
          <p:cNvPr id="754" name="Google Shape;754;p71"/>
          <p:cNvSpPr txBox="1"/>
          <p:nvPr/>
        </p:nvSpPr>
        <p:spPr>
          <a:xfrm>
            <a:off x="3494955" y="1807688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SURVAILING THE ALREADY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KNOWN STATIONS FOR CRIME</a:t>
            </a:r>
            <a:endParaRPr b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71"/>
          <p:cNvSpPr txBox="1"/>
          <p:nvPr/>
        </p:nvSpPr>
        <p:spPr>
          <a:xfrm>
            <a:off x="6269906" y="3179610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DISTIRBUTING MANPOWER (PLOICE OFFICERS) DURING THE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WEEKENDS</a:t>
            </a:r>
          </a:p>
        </p:txBody>
      </p:sp>
      <p:pic>
        <p:nvPicPr>
          <p:cNvPr id="756" name="Google Shape;756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1"/>
          <p:cNvSpPr/>
          <p:nvPr/>
        </p:nvSpPr>
        <p:spPr>
          <a:xfrm>
            <a:off x="176480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1"/>
          <p:cNvSpPr/>
          <p:nvPr/>
        </p:nvSpPr>
        <p:spPr>
          <a:xfrm>
            <a:off x="453975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1"/>
          <p:cNvSpPr/>
          <p:nvPr/>
        </p:nvSpPr>
        <p:spPr>
          <a:xfrm>
            <a:off x="731470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0" name="Google Shape;760;p71"/>
          <p:cNvCxnSpPr>
            <a:endCxn id="758" idx="1"/>
          </p:cNvCxnSpPr>
          <p:nvPr/>
        </p:nvCxnSpPr>
        <p:spPr>
          <a:xfrm>
            <a:off x="1829250" y="2881538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71"/>
          <p:cNvCxnSpPr>
            <a:endCxn id="759" idx="1"/>
          </p:cNvCxnSpPr>
          <p:nvPr/>
        </p:nvCxnSpPr>
        <p:spPr>
          <a:xfrm>
            <a:off x="4604200" y="2881538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71"/>
          <p:cNvSpPr txBox="1">
            <a:spLocks noGrp="1"/>
          </p:cNvSpPr>
          <p:nvPr>
            <p:ph type="subTitle" idx="4294967295"/>
          </p:nvPr>
        </p:nvSpPr>
        <p:spPr>
          <a:xfrm>
            <a:off x="1493000" y="142025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2400"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71"/>
          <p:cNvSpPr txBox="1">
            <a:spLocks noGrp="1"/>
          </p:cNvSpPr>
          <p:nvPr>
            <p:ph type="subTitle" idx="4294967295"/>
          </p:nvPr>
        </p:nvSpPr>
        <p:spPr>
          <a:xfrm>
            <a:off x="4295375" y="405930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400"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4" name="Google Shape;764;p71"/>
          <p:cNvSpPr txBox="1">
            <a:spLocks noGrp="1"/>
          </p:cNvSpPr>
          <p:nvPr>
            <p:ph type="subTitle" idx="4294967295"/>
          </p:nvPr>
        </p:nvSpPr>
        <p:spPr>
          <a:xfrm>
            <a:off x="7042850" y="142025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5" name="Google Shape;765;p71"/>
          <p:cNvPicPr preferRelativeResize="0"/>
          <p:nvPr/>
        </p:nvPicPr>
        <p:blipFill rotWithShape="1">
          <a:blip r:embed="rId3">
            <a:alphaModFix/>
          </a:blip>
          <a:srcRect l="39083" t="6354" r="39083" b="66444"/>
          <a:stretch/>
        </p:blipFill>
        <p:spPr>
          <a:xfrm>
            <a:off x="4228148" y="3098700"/>
            <a:ext cx="687651" cy="8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14663" y="23738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519838" y="16265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3753038" y="29224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5136113" y="36225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1"/>
          <p:cNvSpPr txBox="1">
            <a:spLocks noGrp="1"/>
          </p:cNvSpPr>
          <p:nvPr>
            <p:ph type="subTitle" idx="4294967295"/>
          </p:nvPr>
        </p:nvSpPr>
        <p:spPr>
          <a:xfrm>
            <a:off x="1493000" y="1410975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2" name="Google Shape;772;p71"/>
          <p:cNvSpPr txBox="1">
            <a:spLocks noGrp="1"/>
          </p:cNvSpPr>
          <p:nvPr>
            <p:ph type="subTitle" idx="4294967295"/>
          </p:nvPr>
        </p:nvSpPr>
        <p:spPr>
          <a:xfrm>
            <a:off x="4295375" y="4050025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4"/>
          <p:cNvSpPr txBox="1">
            <a:spLocks noGrp="1"/>
          </p:cNvSpPr>
          <p:nvPr>
            <p:ph type="ctrTitle"/>
          </p:nvPr>
        </p:nvSpPr>
        <p:spPr>
          <a:xfrm flipH="1">
            <a:off x="688109" y="1629031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907" name="Google Shape;907;p84"/>
          <p:cNvSpPr/>
          <p:nvPr/>
        </p:nvSpPr>
        <p:spPr>
          <a:xfrm>
            <a:off x="4348181" y="4356522"/>
            <a:ext cx="433002" cy="2558"/>
          </a:xfrm>
          <a:custGeom>
            <a:avLst/>
            <a:gdLst/>
            <a:ahLst/>
            <a:cxnLst/>
            <a:rect l="l" t="t" r="r" b="b"/>
            <a:pathLst>
              <a:path w="9478" h="56" extrusionOk="0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4"/>
          <p:cNvSpPr/>
          <p:nvPr/>
        </p:nvSpPr>
        <p:spPr>
          <a:xfrm>
            <a:off x="4870417" y="4356522"/>
            <a:ext cx="63502" cy="2558"/>
          </a:xfrm>
          <a:custGeom>
            <a:avLst/>
            <a:gdLst/>
            <a:ahLst/>
            <a:cxnLst/>
            <a:rect l="l" t="t" r="r" b="b"/>
            <a:pathLst>
              <a:path w="1390" h="56" extrusionOk="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4"/>
          <p:cNvSpPr/>
          <p:nvPr/>
        </p:nvSpPr>
        <p:spPr>
          <a:xfrm>
            <a:off x="4577296" y="1206564"/>
            <a:ext cx="55690" cy="51076"/>
          </a:xfrm>
          <a:custGeom>
            <a:avLst/>
            <a:gdLst/>
            <a:ahLst/>
            <a:cxnLst/>
            <a:rect l="l" t="t" r="r" b="b"/>
            <a:pathLst>
              <a:path w="1219" h="1118" extrusionOk="0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4"/>
          <p:cNvSpPr/>
          <p:nvPr/>
        </p:nvSpPr>
        <p:spPr>
          <a:xfrm>
            <a:off x="4646784" y="3096822"/>
            <a:ext cx="96441" cy="88446"/>
          </a:xfrm>
          <a:custGeom>
            <a:avLst/>
            <a:gdLst/>
            <a:ahLst/>
            <a:cxnLst/>
            <a:rect l="l" t="t" r="r" b="b"/>
            <a:pathLst>
              <a:path w="2111" h="1936" extrusionOk="0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84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84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84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5" name="Google Shape;925;p84"/>
          <p:cNvPicPr preferRelativeResize="0"/>
          <p:nvPr/>
        </p:nvPicPr>
        <p:blipFill rotWithShape="1">
          <a:blip r:embed="rId3">
            <a:alphaModFix/>
          </a:blip>
          <a:srcRect l="9202" t="6156" r="6981" b="10869"/>
          <a:stretch/>
        </p:blipFill>
        <p:spPr>
          <a:xfrm>
            <a:off x="4632986" y="1138778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4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3BCCB0-B8AE-E34D-8765-F0CAE683D40B}"/>
              </a:ext>
            </a:extLst>
          </p:cNvPr>
          <p:cNvSpPr/>
          <p:nvPr/>
        </p:nvSpPr>
        <p:spPr>
          <a:xfrm>
            <a:off x="720000" y="3584448"/>
            <a:ext cx="3847600" cy="1060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906;p84">
            <a:extLst>
              <a:ext uri="{FF2B5EF4-FFF2-40B4-BE49-F238E27FC236}">
                <a16:creationId xmlns:a16="http://schemas.microsoft.com/office/drawing/2014/main" id="{63516FC6-1B23-9F49-A28A-AD02730A90F9}"/>
              </a:ext>
            </a:extLst>
          </p:cNvPr>
          <p:cNvSpPr txBox="1">
            <a:spLocks/>
          </p:cNvSpPr>
          <p:nvPr/>
        </p:nvSpPr>
        <p:spPr>
          <a:xfrm flipH="1">
            <a:off x="720000" y="1978981"/>
            <a:ext cx="45924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1CCFEB-16BD-6C45-8F6C-1EF0F7F673D1}"/>
              </a:ext>
            </a:extLst>
          </p:cNvPr>
          <p:cNvSpPr/>
          <p:nvPr/>
        </p:nvSpPr>
        <p:spPr>
          <a:xfrm>
            <a:off x="7424929" y="2379966"/>
            <a:ext cx="1526966" cy="2405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subTitle" idx="1"/>
          </p:nvPr>
        </p:nvSpPr>
        <p:spPr>
          <a:xfrm flipH="1">
            <a:off x="5392072" y="2056525"/>
            <a:ext cx="3162900" cy="670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is the act of travelling on public transport without paying</a:t>
            </a:r>
            <a:endParaRPr dirty="0"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FARE </a:t>
            </a:r>
            <a:r>
              <a:rPr lang="en" dirty="0"/>
              <a:t>EVASION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40912" y="905257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l="46576" t="6693" r="44095" b="81710"/>
          <a:stretch/>
        </p:blipFill>
        <p:spPr>
          <a:xfrm rot="10800000" flipH="1">
            <a:off x="4758434" y="1069207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45674-1724-EB4D-A164-0820E7E7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44992" y="1412731"/>
            <a:ext cx="3615694" cy="241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t="4237" b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WHATS </a:t>
            </a:r>
            <a:r>
              <a:rPr lang="en" dirty="0">
                <a:solidFill>
                  <a:schemeClr val="dk2"/>
                </a:solidFill>
              </a:rPr>
              <a:t>THE ISSUE?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3"/>
          </p:nvPr>
        </p:nvSpPr>
        <p:spPr>
          <a:xfrm>
            <a:off x="1013350" y="223750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FINANCIAL LOSS</a:t>
            </a:r>
            <a:endParaRPr dirty="0"/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4"/>
          </p:nvPr>
        </p:nvSpPr>
        <p:spPr>
          <a:xfrm>
            <a:off x="5383086" y="2818357"/>
            <a:ext cx="3022526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HIGH FARE EVASION CRIME RATE</a:t>
            </a:r>
            <a:endParaRPr dirty="0"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/>
          </a:blip>
          <a:srcRect l="46414" t="6693" r="44094" b="81710"/>
          <a:stretch/>
        </p:blipFill>
        <p:spPr>
          <a:xfrm rot="10800000" flipH="1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478636" y="181731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ctrTitle" idx="6"/>
          </p:nvPr>
        </p:nvSpPr>
        <p:spPr>
          <a:xfrm>
            <a:off x="1236875" y="426399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731634" y="134883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5506547" y="134883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ctrTitle"/>
          </p:nvPr>
        </p:nvSpPr>
        <p:spPr>
          <a:xfrm>
            <a:off x="2210920" y="2511960"/>
            <a:ext cx="1637100" cy="76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MTA TURN STILE</a:t>
            </a:r>
            <a:br>
              <a:rPr lang="en" dirty="0"/>
            </a:br>
            <a:r>
              <a:rPr lang="en" dirty="0"/>
              <a:t>DATASET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2"/>
          </p:nvPr>
        </p:nvSpPr>
        <p:spPr>
          <a:xfrm>
            <a:off x="4826355" y="2511960"/>
            <a:ext cx="1979878" cy="76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ARRESTS FOR FARE EVASION DATASET</a:t>
            </a:r>
            <a:endParaRPr dirty="0"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5637375" y="1479458"/>
            <a:ext cx="356343" cy="356757"/>
            <a:chOff x="1323901" y="3807173"/>
            <a:chExt cx="356343" cy="356757"/>
          </a:xfrm>
        </p:grpSpPr>
        <p:sp>
          <p:nvSpPr>
            <p:cNvPr id="334" name="Google Shape;334;p35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5"/>
          <p:cNvGrpSpPr/>
          <p:nvPr/>
        </p:nvGrpSpPr>
        <p:grpSpPr>
          <a:xfrm>
            <a:off x="2901264" y="1488306"/>
            <a:ext cx="278739" cy="339073"/>
            <a:chOff x="1768821" y="3361108"/>
            <a:chExt cx="278739" cy="339073"/>
          </a:xfrm>
        </p:grpSpPr>
        <p:sp>
          <p:nvSpPr>
            <p:cNvPr id="359" name="Google Shape;359;p35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5"/>
          <p:cNvCxnSpPr>
            <a:cxnSpLocks/>
            <a:stCxn id="323" idx="2"/>
            <a:endCxn id="326" idx="0"/>
          </p:cNvCxnSpPr>
          <p:nvPr/>
        </p:nvCxnSpPr>
        <p:spPr>
          <a:xfrm flipH="1">
            <a:off x="3029470" y="1966835"/>
            <a:ext cx="11164" cy="5451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1" name="Google Shape;371;p35"/>
          <p:cNvCxnSpPr>
            <a:cxnSpLocks/>
            <a:stCxn id="324" idx="2"/>
            <a:endCxn id="328" idx="0"/>
          </p:cNvCxnSpPr>
          <p:nvPr/>
        </p:nvCxnSpPr>
        <p:spPr>
          <a:xfrm>
            <a:off x="5815547" y="1966835"/>
            <a:ext cx="747" cy="5451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400647" y="106879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425822" y="18510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175572" y="106879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200747" y="1851034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497;p49">
            <a:extLst>
              <a:ext uri="{FF2B5EF4-FFF2-40B4-BE49-F238E27FC236}">
                <a16:creationId xmlns:a16="http://schemas.microsoft.com/office/drawing/2014/main" id="{53DF20A3-19B3-6046-8012-A6B0D7B6D9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2470" y="3211042"/>
            <a:ext cx="2154000" cy="356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SAMPLE:2018</a:t>
            </a:r>
          </a:p>
        </p:txBody>
      </p:sp>
      <p:sp>
        <p:nvSpPr>
          <p:cNvPr id="76" name="Google Shape;497;p49">
            <a:extLst>
              <a:ext uri="{FF2B5EF4-FFF2-40B4-BE49-F238E27FC236}">
                <a16:creationId xmlns:a16="http://schemas.microsoft.com/office/drawing/2014/main" id="{AD000CF0-FCD8-8344-BF3F-7A8353A06AB0}"/>
              </a:ext>
            </a:extLst>
          </p:cNvPr>
          <p:cNvSpPr txBox="1">
            <a:spLocks/>
          </p:cNvSpPr>
          <p:nvPr/>
        </p:nvSpPr>
        <p:spPr>
          <a:xfrm>
            <a:off x="4712037" y="3196051"/>
            <a:ext cx="2154000" cy="35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SAMPLE:2018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883" name="Google Shape;883;p82"/>
          <p:cNvPicPr preferRelativeResize="0"/>
          <p:nvPr/>
        </p:nvPicPr>
        <p:blipFill rotWithShape="1">
          <a:blip r:embed="rId3">
            <a:alphaModFix/>
          </a:blip>
          <a:srcRect l="12736" t="12736" r="12736" b="12736"/>
          <a:stretch/>
        </p:blipFill>
        <p:spPr>
          <a:xfrm rot="-122753">
            <a:off x="3108825" y="1356225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2"/>
          <p:cNvSpPr txBox="1"/>
          <p:nvPr/>
        </p:nvSpPr>
        <p:spPr>
          <a:xfrm>
            <a:off x="728125" y="13049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JUPYTER NOTEBOOK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7" name="Google Shape;887;p82"/>
          <p:cNvSpPr txBox="1"/>
          <p:nvPr/>
        </p:nvSpPr>
        <p:spPr>
          <a:xfrm>
            <a:off x="6029425" y="22580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PYTHON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9" name="Google Shape;889;p82"/>
          <p:cNvSpPr txBox="1"/>
          <p:nvPr/>
        </p:nvSpPr>
        <p:spPr>
          <a:xfrm>
            <a:off x="728125" y="38088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SQLALCHEMY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890" name="Google Shape;890;p82"/>
          <p:cNvCxnSpPr>
            <a:stCxn id="889" idx="3"/>
          </p:cNvCxnSpPr>
          <p:nvPr/>
        </p:nvCxnSpPr>
        <p:spPr>
          <a:xfrm rot="10800000" flipH="1">
            <a:off x="3114325" y="3581875"/>
            <a:ext cx="781500" cy="4677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1" name="Google Shape;891;p82"/>
          <p:cNvCxnSpPr>
            <a:stCxn id="885" idx="3"/>
          </p:cNvCxnSpPr>
          <p:nvPr/>
        </p:nvCxnSpPr>
        <p:spPr>
          <a:xfrm>
            <a:off x="3114325" y="1545675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2" name="Google Shape;892;p82"/>
          <p:cNvCxnSpPr>
            <a:stCxn id="887" idx="1"/>
          </p:cNvCxnSpPr>
          <p:nvPr/>
        </p:nvCxnSpPr>
        <p:spPr>
          <a:xfrm flipH="1">
            <a:off x="5715025" y="2498775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893" name="Google Shape;893;p8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890;p82">
            <a:extLst>
              <a:ext uri="{FF2B5EF4-FFF2-40B4-BE49-F238E27FC236}">
                <a16:creationId xmlns:a16="http://schemas.microsoft.com/office/drawing/2014/main" id="{C32E3DCF-8585-6B4C-914E-7C739F2E6181}"/>
              </a:ext>
            </a:extLst>
          </p:cNvPr>
          <p:cNvCxnSpPr/>
          <p:nvPr/>
        </p:nvCxnSpPr>
        <p:spPr>
          <a:xfrm rot="10800000" flipH="1">
            <a:off x="4481551" y="4030379"/>
            <a:ext cx="781500" cy="4677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889;p82">
            <a:extLst>
              <a:ext uri="{FF2B5EF4-FFF2-40B4-BE49-F238E27FC236}">
                <a16:creationId xmlns:a16="http://schemas.microsoft.com/office/drawing/2014/main" id="{D9BAC5FB-868C-974F-9D46-48ABBD060245}"/>
              </a:ext>
            </a:extLst>
          </p:cNvPr>
          <p:cNvSpPr txBox="1"/>
          <p:nvPr/>
        </p:nvSpPr>
        <p:spPr>
          <a:xfrm>
            <a:off x="2095350" y="4320078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SEABORN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8" name="Google Shape;892;p82">
            <a:extLst>
              <a:ext uri="{FF2B5EF4-FFF2-40B4-BE49-F238E27FC236}">
                <a16:creationId xmlns:a16="http://schemas.microsoft.com/office/drawing/2014/main" id="{321D26CC-7FAF-1441-8B8A-FF2B40CC332D}"/>
              </a:ext>
            </a:extLst>
          </p:cNvPr>
          <p:cNvCxnSpPr/>
          <p:nvPr/>
        </p:nvCxnSpPr>
        <p:spPr>
          <a:xfrm flipH="1">
            <a:off x="5301460" y="881248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887;p82">
            <a:extLst>
              <a:ext uri="{FF2B5EF4-FFF2-40B4-BE49-F238E27FC236}">
                <a16:creationId xmlns:a16="http://schemas.microsoft.com/office/drawing/2014/main" id="{4AECEDA8-FD74-AE43-BC84-FFA54C42C87B}"/>
              </a:ext>
            </a:extLst>
          </p:cNvPr>
          <p:cNvSpPr txBox="1"/>
          <p:nvPr/>
        </p:nvSpPr>
        <p:spPr>
          <a:xfrm>
            <a:off x="5615860" y="681702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NUMPY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0" name="Google Shape;891;p82">
            <a:extLst>
              <a:ext uri="{FF2B5EF4-FFF2-40B4-BE49-F238E27FC236}">
                <a16:creationId xmlns:a16="http://schemas.microsoft.com/office/drawing/2014/main" id="{ABFAD88B-57D6-D34B-92C8-85205D03F1AA}"/>
              </a:ext>
            </a:extLst>
          </p:cNvPr>
          <p:cNvCxnSpPr/>
          <p:nvPr/>
        </p:nvCxnSpPr>
        <p:spPr>
          <a:xfrm>
            <a:off x="5508776" y="2063487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1" name="Google Shape;887;p82">
            <a:extLst>
              <a:ext uri="{FF2B5EF4-FFF2-40B4-BE49-F238E27FC236}">
                <a16:creationId xmlns:a16="http://schemas.microsoft.com/office/drawing/2014/main" id="{E7A66545-9A30-9343-903E-CC9500878776}"/>
              </a:ext>
            </a:extLst>
          </p:cNvPr>
          <p:cNvSpPr txBox="1"/>
          <p:nvPr/>
        </p:nvSpPr>
        <p:spPr>
          <a:xfrm>
            <a:off x="7393630" y="1822737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PANDAS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2" name="Google Shape;891;p82">
            <a:extLst>
              <a:ext uri="{FF2B5EF4-FFF2-40B4-BE49-F238E27FC236}">
                <a16:creationId xmlns:a16="http://schemas.microsoft.com/office/drawing/2014/main" id="{2D028CBB-8B35-E341-9568-338AA1115FBC}"/>
              </a:ext>
            </a:extLst>
          </p:cNvPr>
          <p:cNvCxnSpPr/>
          <p:nvPr/>
        </p:nvCxnSpPr>
        <p:spPr>
          <a:xfrm>
            <a:off x="1468650" y="2664819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3" name="Google Shape;889;p82">
            <a:extLst>
              <a:ext uri="{FF2B5EF4-FFF2-40B4-BE49-F238E27FC236}">
                <a16:creationId xmlns:a16="http://schemas.microsoft.com/office/drawing/2014/main" id="{0CBC7D1A-0ACF-9F4A-B0A4-3BC5AB6FE9A2}"/>
              </a:ext>
            </a:extLst>
          </p:cNvPr>
          <p:cNvSpPr txBox="1"/>
          <p:nvPr/>
        </p:nvSpPr>
        <p:spPr>
          <a:xfrm>
            <a:off x="-874198" y="2424069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MATPLOTLIB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40F864-25DA-F746-B834-23953FD39590}"/>
              </a:ext>
            </a:extLst>
          </p:cNvPr>
          <p:cNvSpPr/>
          <p:nvPr/>
        </p:nvSpPr>
        <p:spPr>
          <a:xfrm>
            <a:off x="4390454" y="1569860"/>
            <a:ext cx="1043860" cy="10893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02A060-3AE5-BB42-89B8-4364FD0C87AB}"/>
              </a:ext>
            </a:extLst>
          </p:cNvPr>
          <p:cNvSpPr/>
          <p:nvPr/>
        </p:nvSpPr>
        <p:spPr>
          <a:xfrm>
            <a:off x="3338304" y="2424069"/>
            <a:ext cx="1043860" cy="10893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AAEA5-4BC1-8A48-B71C-558DFFAECA93}"/>
              </a:ext>
            </a:extLst>
          </p:cNvPr>
          <p:cNvSpPr/>
          <p:nvPr/>
        </p:nvSpPr>
        <p:spPr>
          <a:xfrm>
            <a:off x="4614111" y="2905569"/>
            <a:ext cx="1100913" cy="1124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49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4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Focusing</a:t>
            </a:r>
            <a:r>
              <a:rPr lang="en" sz="1400" dirty="0">
                <a:solidFill>
                  <a:schemeClr val="lt1"/>
                </a:solidFill>
              </a:rPr>
              <a:t> on entries only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Eliminating outliers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99" name="Google Shape;499;p49"/>
          <p:cNvSpPr txBox="1">
            <a:spLocks noGrp="1"/>
          </p:cNvSpPr>
          <p:nvPr>
            <p:ph type="subTitle" idx="3"/>
          </p:nvPr>
        </p:nvSpPr>
        <p:spPr>
          <a:xfrm>
            <a:off x="6070198" y="3847318"/>
            <a:ext cx="2553504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Eliminating false readings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(negative values, huge values)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Stripping whitespaces from columns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Duplicated</a:t>
            </a:r>
            <a:r>
              <a:rPr lang="en" sz="1400" dirty="0"/>
              <a:t> values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Getting rid of irregular readings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7" name="Google Shape;507;p4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4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4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dk2"/>
                </a:solidFill>
              </a:rPr>
              <a:t>CLEANING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5434293" y="2737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 err="1"/>
              <a:t>ata</a:t>
            </a:r>
            <a:r>
              <a:rPr lang="en" dirty="0"/>
              <a:t> Cleaning</a:t>
            </a:r>
            <a:endParaRPr dirty="0"/>
          </a:p>
        </p:txBody>
      </p:sp>
      <p:sp>
        <p:nvSpPr>
          <p:cNvPr id="396" name="Google Shape;396;p37"/>
          <p:cNvSpPr/>
          <p:nvPr/>
        </p:nvSpPr>
        <p:spPr>
          <a:xfrm>
            <a:off x="5913901" y="224176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913901" y="37044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7"/>
          <p:cNvCxnSpPr>
            <a:cxnSpLocks/>
          </p:cNvCxnSpPr>
          <p:nvPr/>
        </p:nvCxnSpPr>
        <p:spPr>
          <a:xfrm>
            <a:off x="5946151" y="2256901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800513" y="320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36360" y="29301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CF905-E64D-8446-8824-35A58A88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186" y="2555798"/>
            <a:ext cx="3502769" cy="26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3F571-8EF2-A24A-AE45-44B559CE5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785" y="273750"/>
            <a:ext cx="3534633" cy="2930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5434293" y="2737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 err="1"/>
              <a:t>ata</a:t>
            </a:r>
            <a:r>
              <a:rPr lang="en" dirty="0"/>
              <a:t> Cleaning</a:t>
            </a:r>
            <a:endParaRPr dirty="0"/>
          </a:p>
        </p:txBody>
      </p:sp>
      <p:sp>
        <p:nvSpPr>
          <p:cNvPr id="396" name="Google Shape;396;p37"/>
          <p:cNvSpPr/>
          <p:nvPr/>
        </p:nvSpPr>
        <p:spPr>
          <a:xfrm>
            <a:off x="5913901" y="224176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913901" y="37044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7"/>
          <p:cNvCxnSpPr>
            <a:cxnSpLocks/>
          </p:cNvCxnSpPr>
          <p:nvPr/>
        </p:nvCxnSpPr>
        <p:spPr>
          <a:xfrm>
            <a:off x="5946151" y="2256901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800513" y="320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36360" y="29301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CF905-E64D-8446-8824-35A58A88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186" y="2555798"/>
            <a:ext cx="3502769" cy="26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3F571-8EF2-A24A-AE45-44B559CE5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785" y="273750"/>
            <a:ext cx="3534633" cy="2930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CE4EA-F427-8E45-BDBE-E98E862BD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66" t="63385" r="46222" b="21563"/>
          <a:stretch/>
        </p:blipFill>
        <p:spPr>
          <a:xfrm>
            <a:off x="1163228" y="2256901"/>
            <a:ext cx="3886421" cy="911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4381231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266</Words>
  <Application>Microsoft Macintosh PowerPoint</Application>
  <PresentationFormat>On-screen Show (16:9)</PresentationFormat>
  <Paragraphs>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Anton</vt:lpstr>
      <vt:lpstr>Roboto Slab</vt:lpstr>
      <vt:lpstr>Anaheim</vt:lpstr>
      <vt:lpstr>Arial</vt:lpstr>
      <vt:lpstr>DM Sans</vt:lpstr>
      <vt:lpstr>Graphic Design Project Proposal by Slidesgo</vt:lpstr>
      <vt:lpstr>EXPLORATORY DATA ANALYSIS</vt:lpstr>
      <vt:lpstr>01. FARE EVASION CRIME</vt:lpstr>
      <vt:lpstr>FARE EVASION</vt:lpstr>
      <vt:lpstr>WHATS THE ISSUE?</vt:lpstr>
      <vt:lpstr>DATASET</vt:lpstr>
      <vt:lpstr>TOOLS</vt:lpstr>
      <vt:lpstr>DATA CLEANING</vt:lpstr>
      <vt:lpstr>Data Cleaning</vt:lpstr>
      <vt:lpstr>Data Cleaning</vt:lpstr>
      <vt:lpstr>Data Cleaning</vt:lpstr>
      <vt:lpstr>ANALYSIS</vt:lpstr>
      <vt:lpstr>CORRELATION</vt:lpstr>
      <vt:lpstr>ANALYSIS OF THE TOP HEAVY CRIME STATIONS</vt:lpstr>
      <vt:lpstr>ANALYSIS OF THE TOP HEAVY CRIME STATIONS</vt:lpstr>
      <vt:lpstr>ANALYSIS OF THE TOP HEAVY CRIME STATIONS</vt:lpstr>
      <vt:lpstr>ANALYSIS OF THE TOP HEAVY CRIME STATIONS</vt:lpstr>
      <vt:lpstr>ANALYSIS OF THE TOP HEAVY CRIME STATIONS</vt:lpstr>
      <vt:lpstr>MERGING TWO DATASETS</vt:lpstr>
      <vt:lpstr>OBSTECLES</vt:lpstr>
      <vt:lpstr>INSIGHTS</vt:lpstr>
      <vt:lpstr>PowerPoint Presentation</vt:lpstr>
      <vt:lpstr>PowerPoint Presentation</vt:lpstr>
      <vt:lpstr>CONCLUSION</vt:lpstr>
      <vt:lpstr>RECOMMENDATIONS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cp:lastModifiedBy>Microsoft Office User</cp:lastModifiedBy>
  <cp:revision>12</cp:revision>
  <dcterms:modified xsi:type="dcterms:W3CDTF">2021-10-09T22:01:27Z</dcterms:modified>
</cp:coreProperties>
</file>